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ACA"/>
    <a:srgbClr val="36B38C"/>
    <a:srgbClr val="91BDCD"/>
    <a:srgbClr val="1E4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26" d="100"/>
          <a:sy n="26" d="100"/>
        </p:scale>
        <p:origin x="76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Chart Title</a:t>
            </a:r>
          </a:p>
        </c:rich>
      </c:tx>
      <c:overlay val="0"/>
      <c:spPr>
        <a:noFill/>
        <a:ln>
          <a:noFill/>
        </a:ln>
        <a:effectLst/>
      </c:spPr>
      <c:txPr>
        <a:bodyPr rot="0" spcFirstLastPara="1" vertOverflow="ellipsis" vert="horz" wrap="square" anchor="ctr" anchorCtr="1"/>
        <a:lstStyle/>
        <a:p>
          <a:pPr>
            <a:defRPr sz="4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radarChart>
        <c:radarStyle val="marker"/>
        <c:varyColors val="0"/>
        <c:ser>
          <c:idx val="0"/>
          <c:order val="0"/>
          <c:tx>
            <c:strRef>
              <c:f>Sheet1!$B$1</c:f>
              <c:strCache>
                <c:ptCount val="1"/>
                <c:pt idx="0">
                  <c:v>Series 1</c:v>
                </c:pt>
              </c:strCache>
            </c:strRef>
          </c:tx>
          <c:spPr>
            <a:ln w="76200" cap="rnd">
              <a:solidFill>
                <a:srgbClr val="36B38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858-4794-A3C8-FF74507F1BD3}"/>
            </c:ext>
          </c:extLst>
        </c:ser>
        <c:ser>
          <c:idx val="1"/>
          <c:order val="1"/>
          <c:tx>
            <c:strRef>
              <c:f>Sheet1!$C$1</c:f>
              <c:strCache>
                <c:ptCount val="1"/>
                <c:pt idx="0">
                  <c:v>Series 2</c:v>
                </c:pt>
              </c:strCache>
            </c:strRef>
          </c:tx>
          <c:spPr>
            <a:ln w="76200" cap="rnd">
              <a:solidFill>
                <a:srgbClr val="1E408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858-4794-A3C8-FF74507F1BD3}"/>
            </c:ext>
          </c:extLst>
        </c:ser>
        <c:ser>
          <c:idx val="2"/>
          <c:order val="2"/>
          <c:tx>
            <c:strRef>
              <c:f>Sheet1!$D$1</c:f>
              <c:strCache>
                <c:ptCount val="1"/>
                <c:pt idx="0">
                  <c:v>Series 3</c:v>
                </c:pt>
              </c:strCache>
            </c:strRef>
          </c:tx>
          <c:spPr>
            <a:ln w="76200" cap="rnd">
              <a:solidFill>
                <a:srgbClr val="90BBC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858-4794-A3C8-FF74507F1BD3}"/>
            </c:ext>
          </c:extLst>
        </c:ser>
        <c:dLbls>
          <c:showLegendKey val="0"/>
          <c:showVal val="0"/>
          <c:showCatName val="0"/>
          <c:showSerName val="0"/>
          <c:showPercent val="0"/>
          <c:showBubbleSize val="0"/>
        </c:dLbls>
        <c:axId val="1182034591"/>
        <c:axId val="353461967"/>
      </c:radarChart>
      <c:catAx>
        <c:axId val="11820345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3461967"/>
        <c:crosses val="autoZero"/>
        <c:auto val="1"/>
        <c:lblAlgn val="ctr"/>
        <c:lblOffset val="100"/>
        <c:noMultiLvlLbl val="0"/>
      </c:catAx>
      <c:valAx>
        <c:axId val="353461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2034591"/>
        <c:crosses val="autoZero"/>
        <c:crossBetween val="between"/>
      </c:valAx>
      <c:spPr>
        <a:noFill/>
        <a:ln>
          <a:noFill/>
        </a:ln>
        <a:effectLst/>
      </c:spPr>
    </c:plotArea>
    <c:legend>
      <c:legendPos val="b"/>
      <c:layout>
        <c:manualLayout>
          <c:xMode val="edge"/>
          <c:yMode val="edge"/>
          <c:x val="0.1176025801429431"/>
          <c:y val="0.89453778768959435"/>
          <c:w val="0.52051857344882635"/>
          <c:h val="6.3376810939126088E-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3B04E9-43B0-440C-A670-D53A86FA347E}"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154221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B04E9-43B0-440C-A670-D53A86FA347E}"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281430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B04E9-43B0-440C-A670-D53A86FA347E}"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184685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B04E9-43B0-440C-A670-D53A86FA347E}"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267513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B04E9-43B0-440C-A670-D53A86FA347E}"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302309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3B04E9-43B0-440C-A670-D53A86FA347E}"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150440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3B04E9-43B0-440C-A670-D53A86FA347E}" type="datetimeFigureOut">
              <a:rPr lang="en-GB" smtClean="0"/>
              <a:t>24/03/2023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269716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3B04E9-43B0-440C-A670-D53A86FA347E}" type="datetimeFigureOut">
              <a:rPr lang="en-GB" smtClean="0"/>
              <a:t>24/03/2023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411845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B04E9-43B0-440C-A670-D53A86FA347E}" type="datetimeFigureOut">
              <a:rPr lang="en-GB" smtClean="0"/>
              <a:t>24/03/2023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323855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9A3B04E9-43B0-440C-A670-D53A86FA347E}"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414255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9A3B04E9-43B0-440C-A670-D53A86FA347E}"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F07C9-0138-4554-B782-F6860B81347B}" type="slidenum">
              <a:rPr lang="en-GB" smtClean="0"/>
              <a:t>‹#›</a:t>
            </a:fld>
            <a:endParaRPr lang="en-GB"/>
          </a:p>
        </p:txBody>
      </p:sp>
    </p:spTree>
    <p:extLst>
      <p:ext uri="{BB962C8B-B14F-4D97-AF65-F5344CB8AC3E}">
        <p14:creationId xmlns:p14="http://schemas.microsoft.com/office/powerpoint/2010/main" val="310387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A3B04E9-43B0-440C-A670-D53A86FA347E}" type="datetimeFigureOut">
              <a:rPr lang="en-GB" smtClean="0"/>
              <a:t>24/03/2023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1CF07C9-0138-4554-B782-F6860B81347B}" type="slidenum">
              <a:rPr lang="en-GB" smtClean="0"/>
              <a:t>‹#›</a:t>
            </a:fld>
            <a:endParaRPr lang="en-GB"/>
          </a:p>
        </p:txBody>
      </p:sp>
    </p:spTree>
    <p:extLst>
      <p:ext uri="{BB962C8B-B14F-4D97-AF65-F5344CB8AC3E}">
        <p14:creationId xmlns:p14="http://schemas.microsoft.com/office/powerpoint/2010/main" val="1134388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qrcode-monkey.com/"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1708C33-B468-4BD0-CE07-CBF010A9BACB}"/>
              </a:ext>
            </a:extLst>
          </p:cNvPr>
          <p:cNvSpPr/>
          <p:nvPr/>
        </p:nvSpPr>
        <p:spPr>
          <a:xfrm>
            <a:off x="-1" y="-122465"/>
            <a:ext cx="30275213" cy="5772768"/>
          </a:xfrm>
          <a:prstGeom prst="rect">
            <a:avLst/>
          </a:prstGeom>
          <a:solidFill>
            <a:srgbClr val="1E408C"/>
          </a:solidFill>
          <a:ln>
            <a:solidFill>
              <a:srgbClr val="1E4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10" descr="Text&#10;&#10;Description automatically generated">
            <a:extLst>
              <a:ext uri="{FF2B5EF4-FFF2-40B4-BE49-F238E27FC236}">
                <a16:creationId xmlns:a16="http://schemas.microsoft.com/office/drawing/2014/main" id="{081DAD48-0F64-E30A-CBCD-2658E2BBB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929" y="39301416"/>
            <a:ext cx="5343629" cy="2193466"/>
          </a:xfrm>
          <a:prstGeom prst="rect">
            <a:avLst/>
          </a:prstGeom>
          <a:solidFill>
            <a:schemeClr val="bg1"/>
          </a:solidFill>
        </p:spPr>
      </p:pic>
      <p:pic>
        <p:nvPicPr>
          <p:cNvPr id="5" name="Picture 4" descr="A picture containing text&#10;&#10;Description automatically generated">
            <a:extLst>
              <a:ext uri="{FF2B5EF4-FFF2-40B4-BE49-F238E27FC236}">
                <a16:creationId xmlns:a16="http://schemas.microsoft.com/office/drawing/2014/main" id="{53FC03FE-40B2-5B16-6D90-F4D4A5E9C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181" y="39531632"/>
            <a:ext cx="5343629" cy="1867553"/>
          </a:xfrm>
          <a:prstGeom prst="rect">
            <a:avLst/>
          </a:prstGeom>
        </p:spPr>
      </p:pic>
      <p:pic>
        <p:nvPicPr>
          <p:cNvPr id="10" name="Picture 9" descr="Text&#10;&#10;Description automatically generated">
            <a:extLst>
              <a:ext uri="{FF2B5EF4-FFF2-40B4-BE49-F238E27FC236}">
                <a16:creationId xmlns:a16="http://schemas.microsoft.com/office/drawing/2014/main" id="{FF38E68F-5EE6-F859-6F15-0AEA79983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753" y="39397114"/>
            <a:ext cx="6005252" cy="2002071"/>
          </a:xfrm>
          <a:prstGeom prst="rect">
            <a:avLst/>
          </a:prstGeom>
        </p:spPr>
      </p:pic>
      <p:pic>
        <p:nvPicPr>
          <p:cNvPr id="11" name="Picture 10" descr="Qr code&#10;&#10;Description automatically generated">
            <a:extLst>
              <a:ext uri="{FF2B5EF4-FFF2-40B4-BE49-F238E27FC236}">
                <a16:creationId xmlns:a16="http://schemas.microsoft.com/office/drawing/2014/main" id="{754C8656-F84A-6454-FA46-3838AD893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4677" y="38651669"/>
            <a:ext cx="2843213" cy="2843213"/>
          </a:xfrm>
          <a:prstGeom prst="rect">
            <a:avLst/>
          </a:prstGeom>
        </p:spPr>
      </p:pic>
      <p:sp>
        <p:nvSpPr>
          <p:cNvPr id="12" name="TextBox 11">
            <a:extLst>
              <a:ext uri="{FF2B5EF4-FFF2-40B4-BE49-F238E27FC236}">
                <a16:creationId xmlns:a16="http://schemas.microsoft.com/office/drawing/2014/main" id="{C9020F5B-28EB-9AF8-5483-76211156C080}"/>
              </a:ext>
            </a:extLst>
          </p:cNvPr>
          <p:cNvSpPr txBox="1"/>
          <p:nvPr/>
        </p:nvSpPr>
        <p:spPr>
          <a:xfrm>
            <a:off x="20236676" y="38864970"/>
            <a:ext cx="6858001" cy="3200876"/>
          </a:xfrm>
          <a:prstGeom prst="rect">
            <a:avLst/>
          </a:prstGeom>
          <a:noFill/>
        </p:spPr>
        <p:txBody>
          <a:bodyPr wrap="square" rtlCol="0">
            <a:spAutoFit/>
          </a:bodyPr>
          <a:lstStyle/>
          <a:p>
            <a:r>
              <a:rPr lang="en-GB" sz="4000" b="1" dirty="0">
                <a:solidFill>
                  <a:srgbClr val="1E408C"/>
                </a:solidFill>
                <a:latin typeface="Arial" panose="020B0604020202020204" pitchFamily="34" charset="0"/>
                <a:cs typeface="Arial" panose="020B0604020202020204" pitchFamily="34" charset="0"/>
              </a:rPr>
              <a:t>For more info look at our website/ </a:t>
            </a:r>
            <a:r>
              <a:rPr lang="en-GB" sz="4000" b="1" dirty="0" err="1">
                <a:solidFill>
                  <a:srgbClr val="1E408C"/>
                </a:solidFill>
                <a:latin typeface="Arial" panose="020B0604020202020204" pitchFamily="34" charset="0"/>
                <a:cs typeface="Arial" panose="020B0604020202020204" pitchFamily="34" charset="0"/>
              </a:rPr>
              <a:t>github</a:t>
            </a:r>
            <a:r>
              <a:rPr lang="en-GB" sz="4000" b="1" dirty="0">
                <a:solidFill>
                  <a:srgbClr val="1E408C"/>
                </a:solidFill>
                <a:latin typeface="Arial" panose="020B0604020202020204" pitchFamily="34" charset="0"/>
                <a:cs typeface="Arial" panose="020B0604020202020204" pitchFamily="34" charset="0"/>
              </a:rPr>
              <a:t>/ </a:t>
            </a:r>
            <a:r>
              <a:rPr lang="en-GB" sz="4000" b="1" dirty="0" err="1">
                <a:solidFill>
                  <a:srgbClr val="1E408C"/>
                </a:solidFill>
                <a:latin typeface="Arial" panose="020B0604020202020204" pitchFamily="34" charset="0"/>
                <a:cs typeface="Arial" panose="020B0604020202020204" pitchFamily="34" charset="0"/>
              </a:rPr>
              <a:t>osf</a:t>
            </a:r>
            <a:r>
              <a:rPr lang="en-GB" sz="4000" b="1" dirty="0">
                <a:solidFill>
                  <a:srgbClr val="1E408C"/>
                </a:solidFill>
                <a:latin typeface="Arial" panose="020B0604020202020204" pitchFamily="34" charset="0"/>
                <a:cs typeface="Arial" panose="020B0604020202020204" pitchFamily="34" charset="0"/>
              </a:rPr>
              <a:t>/ Twitter/ whatever!</a:t>
            </a:r>
          </a:p>
          <a:p>
            <a:endParaRPr lang="en-GB" sz="5400" dirty="0">
              <a:solidFill>
                <a:srgbClr val="1E408C"/>
              </a:solidFill>
              <a:latin typeface="Arial" panose="020B0604020202020204" pitchFamily="34" charset="0"/>
              <a:cs typeface="Arial" panose="020B0604020202020204" pitchFamily="34" charset="0"/>
            </a:endParaRPr>
          </a:p>
          <a:p>
            <a:r>
              <a:rPr lang="en-GB" sz="2800" dirty="0">
                <a:solidFill>
                  <a:srgbClr val="1E408C"/>
                </a:solidFill>
                <a:latin typeface="Arial" panose="020B0604020202020204" pitchFamily="34" charset="0"/>
                <a:cs typeface="Arial" panose="020B0604020202020204" pitchFamily="34" charset="0"/>
              </a:rPr>
              <a:t>You can make these </a:t>
            </a:r>
            <a:r>
              <a:rPr lang="en-GB" sz="2800" dirty="0">
                <a:solidFill>
                  <a:srgbClr val="1E408C"/>
                </a:solidFill>
                <a:latin typeface="Arial" panose="020B0604020202020204" pitchFamily="34" charset="0"/>
                <a:cs typeface="Arial" panose="020B0604020202020204" pitchFamily="34" charset="0"/>
                <a:hlinkClick r:id="rId6"/>
              </a:rPr>
              <a:t>here</a:t>
            </a:r>
            <a:r>
              <a:rPr lang="en-GB" sz="2800" dirty="0">
                <a:solidFill>
                  <a:srgbClr val="1E408C"/>
                </a:solidFill>
                <a:latin typeface="Arial" panose="020B0604020202020204" pitchFamily="34" charset="0"/>
                <a:cs typeface="Arial" panose="020B0604020202020204" pitchFamily="34" charset="0"/>
              </a:rPr>
              <a:t> if you want!</a:t>
            </a:r>
          </a:p>
        </p:txBody>
      </p:sp>
      <p:sp>
        <p:nvSpPr>
          <p:cNvPr id="13" name="Rectangle 12">
            <a:extLst>
              <a:ext uri="{FF2B5EF4-FFF2-40B4-BE49-F238E27FC236}">
                <a16:creationId xmlns:a16="http://schemas.microsoft.com/office/drawing/2014/main" id="{70279855-5A08-C8D8-83DA-38814E4A6EC8}"/>
              </a:ext>
            </a:extLst>
          </p:cNvPr>
          <p:cNvSpPr/>
          <p:nvPr/>
        </p:nvSpPr>
        <p:spPr>
          <a:xfrm>
            <a:off x="0" y="325182"/>
            <a:ext cx="30275213" cy="1444624"/>
          </a:xfrm>
          <a:prstGeom prst="rect">
            <a:avLst/>
          </a:prstGeom>
          <a:noFill/>
        </p:spPr>
        <p:txBody>
          <a:bodyPr wrap="square" lIns="91440" tIns="45720" rIns="91440" bIns="45720">
            <a:noAutofit/>
          </a:bodyPr>
          <a:lstStyle/>
          <a:p>
            <a:pPr algn="ctr"/>
            <a:r>
              <a:rPr lang="en-US" sz="9600" b="1" cap="none" spc="0" dirty="0">
                <a:ln w="0"/>
                <a:solidFill>
                  <a:schemeClr val="bg1"/>
                </a:solidFill>
                <a:latin typeface="Arial" panose="020B0604020202020204" pitchFamily="34" charset="0"/>
                <a:cs typeface="Arial" panose="020B0604020202020204" pitchFamily="34" charset="0"/>
              </a:rPr>
              <a:t>Example Title:</a:t>
            </a:r>
          </a:p>
          <a:p>
            <a:pPr algn="ctr"/>
            <a:r>
              <a:rPr lang="en-US" sz="9600" b="1" cap="none" spc="0" dirty="0">
                <a:ln w="0"/>
                <a:solidFill>
                  <a:schemeClr val="bg1"/>
                </a:solidFill>
                <a:latin typeface="Arial" panose="020B0604020202020204" pitchFamily="34" charset="0"/>
                <a:cs typeface="Arial" panose="020B0604020202020204" pitchFamily="34" charset="0"/>
              </a:rPr>
              <a:t>Post-colon subtitle because *~academia~*</a:t>
            </a:r>
          </a:p>
          <a:p>
            <a:pPr algn="ctr"/>
            <a:endParaRPr lang="en-US" sz="8500" b="0" cap="none" spc="0" dirty="0">
              <a:ln w="0"/>
              <a:solidFill>
                <a:srgbClr val="1E408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2BC379F-FD64-AB22-039D-2D8D0BB1C5BC}"/>
              </a:ext>
            </a:extLst>
          </p:cNvPr>
          <p:cNvSpPr/>
          <p:nvPr/>
        </p:nvSpPr>
        <p:spPr>
          <a:xfrm>
            <a:off x="0" y="3701334"/>
            <a:ext cx="30275213" cy="1444624"/>
          </a:xfrm>
          <a:prstGeom prst="rect">
            <a:avLst/>
          </a:prstGeom>
          <a:noFill/>
        </p:spPr>
        <p:txBody>
          <a:bodyPr wrap="square" lIns="91440" tIns="45720" rIns="91440" bIns="45720">
            <a:noAutofit/>
          </a:bodyPr>
          <a:lstStyle/>
          <a:p>
            <a:pPr algn="ctr"/>
            <a:r>
              <a:rPr lang="en-US" sz="4000" b="0" cap="none" spc="0" dirty="0">
                <a:ln w="0"/>
                <a:solidFill>
                  <a:schemeClr val="bg1"/>
                </a:solidFill>
                <a:latin typeface="Arial" panose="020B0604020202020204" pitchFamily="34" charset="0"/>
                <a:cs typeface="Arial" panose="020B0604020202020204" pitchFamily="34" charset="0"/>
              </a:rPr>
              <a:t>Author, A; Author, B; Author, C</a:t>
            </a:r>
            <a:r>
              <a:rPr lang="en-US" sz="4000" b="0" cap="none" spc="0" dirty="0">
                <a:ln w="0"/>
                <a:solidFill>
                  <a:srgbClr val="90BBCB"/>
                </a:solidFill>
                <a:latin typeface="Arial" panose="020B0604020202020204" pitchFamily="34" charset="0"/>
                <a:cs typeface="Arial" panose="020B0604020202020204" pitchFamily="34" charset="0"/>
              </a:rPr>
              <a:t>.</a:t>
            </a:r>
          </a:p>
          <a:p>
            <a:pPr algn="ctr"/>
            <a:endParaRPr lang="en-US" sz="8500" b="0" cap="none" spc="0" dirty="0">
              <a:ln w="0"/>
              <a:solidFill>
                <a:srgbClr val="36B38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CE31F834-9F9C-129F-0C2B-FA97813798D1}"/>
              </a:ext>
            </a:extLst>
          </p:cNvPr>
          <p:cNvGraphicFramePr/>
          <p:nvPr>
            <p:extLst>
              <p:ext uri="{D42A27DB-BD31-4B8C-83A1-F6EECF244321}">
                <p14:modId xmlns:p14="http://schemas.microsoft.com/office/powerpoint/2010/main" val="2492012349"/>
              </p:ext>
            </p:extLst>
          </p:nvPr>
        </p:nvGraphicFramePr>
        <p:xfrm>
          <a:off x="-514993" y="24767914"/>
          <a:ext cx="13707605" cy="9181355"/>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F4CE62FD-39D2-0D9A-0BE4-BDCB8722B277}"/>
              </a:ext>
            </a:extLst>
          </p:cNvPr>
          <p:cNvSpPr txBox="1"/>
          <p:nvPr/>
        </p:nvSpPr>
        <p:spPr>
          <a:xfrm>
            <a:off x="304800" y="6096000"/>
            <a:ext cx="10477500" cy="16878300"/>
          </a:xfrm>
          <a:prstGeom prst="rect">
            <a:avLst/>
          </a:prstGeom>
          <a:noFill/>
        </p:spPr>
        <p:txBody>
          <a:bodyPr wrap="square" rtlCol="0">
            <a:noAutofit/>
          </a:bodyPr>
          <a:lstStyle/>
          <a:p>
            <a:endParaRPr lang="en-GB" dirty="0"/>
          </a:p>
        </p:txBody>
      </p:sp>
      <p:sp>
        <p:nvSpPr>
          <p:cNvPr id="18" name="TextBox 17">
            <a:extLst>
              <a:ext uri="{FF2B5EF4-FFF2-40B4-BE49-F238E27FC236}">
                <a16:creationId xmlns:a16="http://schemas.microsoft.com/office/drawing/2014/main" id="{B1E36CA9-A048-9D82-1C34-DEA16E58FBD2}"/>
              </a:ext>
            </a:extLst>
          </p:cNvPr>
          <p:cNvSpPr txBox="1"/>
          <p:nvPr/>
        </p:nvSpPr>
        <p:spPr>
          <a:xfrm>
            <a:off x="995181" y="33898485"/>
            <a:ext cx="28942708" cy="4535909"/>
          </a:xfrm>
          <a:prstGeom prst="rect">
            <a:avLst/>
          </a:prstGeom>
          <a:solidFill>
            <a:schemeClr val="bg1"/>
          </a:solid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Key references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srgbClr val="36B38C"/>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Bennett, C. M., Wolford, G. L., &amp; Miller, M. B. (2009). The principled control of false positives in neuroimaging. </a:t>
            </a:r>
            <a:r>
              <a:rPr kumimoji="0" lang="en-GB"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Social cognitive and affective neuroscience</a:t>
            </a: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GB"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4</a:t>
            </a: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(4), 417-422.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Bennett, C. M., Wolford, G. L., &amp; Miller, M. B. (2009). The principled control of false positives in neuroimaging. </a:t>
            </a:r>
            <a:r>
              <a:rPr kumimoji="0" lang="en-GB"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Social cognitive and affective neuroscience</a:t>
            </a: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GB"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4</a:t>
            </a: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(4), 417-422.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dirty="0">
              <a:solidFill>
                <a:srgbClr val="222222"/>
              </a:solidFill>
              <a:latin typeface="Arial" panose="020B0604020202020204" pitchFamily="34" charset="0"/>
            </a:endParaRPr>
          </a:p>
          <a:p>
            <a:pPr>
              <a:defRPr/>
            </a:pP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Bennett, C. M., Wolford, G. L., &amp; Miller, M. B. (2009). The principled control of false positives in neuroimaging. </a:t>
            </a:r>
            <a:r>
              <a:rPr kumimoji="0" lang="en-GB"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Social cognitive and affective neuroscience</a:t>
            </a: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GB"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4</a:t>
            </a:r>
            <a:r>
              <a:rPr kumimoji="0" lang="en-GB"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(4), 417-422.</a:t>
            </a:r>
            <a:endParaRPr kumimoji="0" lang="en-GB" sz="2800" b="0" i="0" u="sng"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endParaRPr lang="en-GB" dirty="0"/>
          </a:p>
        </p:txBody>
      </p:sp>
      <p:sp>
        <p:nvSpPr>
          <p:cNvPr id="23" name="TextBox 22">
            <a:extLst>
              <a:ext uri="{FF2B5EF4-FFF2-40B4-BE49-F238E27FC236}">
                <a16:creationId xmlns:a16="http://schemas.microsoft.com/office/drawing/2014/main" id="{18930409-16A2-8CD0-1A8D-7E7CA54B7D2D}"/>
              </a:ext>
            </a:extLst>
          </p:cNvPr>
          <p:cNvSpPr txBox="1"/>
          <p:nvPr/>
        </p:nvSpPr>
        <p:spPr>
          <a:xfrm>
            <a:off x="304800" y="6095999"/>
            <a:ext cx="11049000" cy="8684875"/>
          </a:xfrm>
          <a:prstGeom prst="rect">
            <a:avLst/>
          </a:prstGeom>
          <a:solidFill>
            <a:srgbClr val="91BDCD"/>
          </a:solidFill>
        </p:spPr>
        <p:txBody>
          <a:bodyPr wrap="square" rtlCol="0">
            <a:noAutofit/>
          </a:bodyPr>
          <a:lstStyle/>
          <a:p>
            <a:pPr algn="ctr"/>
            <a:r>
              <a:rPr lang="en-GB" sz="5400" b="1" u="sng" dirty="0">
                <a:solidFill>
                  <a:schemeClr val="bg1"/>
                </a:solidFill>
                <a:latin typeface="Arial" panose="020B0604020202020204" pitchFamily="34" charset="0"/>
                <a:cs typeface="Arial" panose="020B0604020202020204" pitchFamily="34" charset="0"/>
              </a:rPr>
              <a:t>Aim?</a:t>
            </a:r>
          </a:p>
          <a:p>
            <a:pPr algn="ctr"/>
            <a:endParaRPr lang="en-GB" sz="5400" dirty="0">
              <a:latin typeface="Arial" panose="020B0604020202020204" pitchFamily="34" charset="0"/>
              <a:cs typeface="Arial" panose="020B0604020202020204" pitchFamily="34" charset="0"/>
            </a:endParaRPr>
          </a:p>
          <a:p>
            <a:pPr algn="ctr"/>
            <a:endParaRPr lang="en-GB" sz="5400" dirty="0">
              <a:latin typeface="Arial" panose="020B0604020202020204" pitchFamily="34" charset="0"/>
              <a:cs typeface="Arial" panose="020B0604020202020204" pitchFamily="34" charset="0"/>
            </a:endParaRPr>
          </a:p>
          <a:p>
            <a:pPr algn="ctr"/>
            <a:endParaRPr lang="en-GB" sz="5400" dirty="0">
              <a:latin typeface="Arial" panose="020B0604020202020204" pitchFamily="34" charset="0"/>
              <a:cs typeface="Arial" panose="020B0604020202020204" pitchFamily="34" charset="0"/>
            </a:endParaRPr>
          </a:p>
          <a:p>
            <a:r>
              <a:rPr lang="en-GB" sz="5400" dirty="0">
                <a:solidFill>
                  <a:schemeClr val="bg1"/>
                </a:solidFill>
                <a:latin typeface="Arial" panose="020B0604020202020204" pitchFamily="34" charset="0"/>
                <a:cs typeface="Arial" panose="020B0604020202020204" pitchFamily="34" charset="0"/>
              </a:rPr>
              <a:t>A brief introduction to the goals of your work here</a:t>
            </a:r>
          </a:p>
          <a:p>
            <a:endParaRPr lang="en-GB" sz="5400" dirty="0">
              <a:solidFill>
                <a:schemeClr val="bg1"/>
              </a:solidFill>
              <a:latin typeface="Arial" panose="020B0604020202020204" pitchFamily="34" charset="0"/>
              <a:cs typeface="Arial" panose="020B0604020202020204" pitchFamily="34" charset="0"/>
            </a:endParaRPr>
          </a:p>
          <a:p>
            <a:endParaRPr lang="en-GB" sz="5400" dirty="0">
              <a:solidFill>
                <a:schemeClr val="bg1"/>
              </a:solidFill>
              <a:latin typeface="Arial" panose="020B0604020202020204" pitchFamily="34" charset="0"/>
              <a:cs typeface="Arial" panose="020B0604020202020204" pitchFamily="34" charset="0"/>
            </a:endParaRPr>
          </a:p>
          <a:p>
            <a:pPr algn="ctr"/>
            <a:endParaRPr lang="en-GB" sz="5400" dirty="0">
              <a:solidFill>
                <a:srgbClr val="1E408C"/>
              </a:solidFill>
              <a:latin typeface="Arial" panose="020B0604020202020204" pitchFamily="34" charset="0"/>
              <a:cs typeface="Arial" panose="020B0604020202020204" pitchFamily="34" charset="0"/>
            </a:endParaRPr>
          </a:p>
          <a:p>
            <a:endParaRPr lang="en-GB" sz="5400" dirty="0">
              <a:solidFill>
                <a:srgbClr val="1E408C"/>
              </a:solidFill>
              <a:latin typeface="Arial" panose="020B0604020202020204" pitchFamily="34" charset="0"/>
              <a:cs typeface="Arial" panose="020B0604020202020204" pitchFamily="34" charset="0"/>
            </a:endParaRPr>
          </a:p>
          <a:p>
            <a:endParaRPr lang="en-GB" sz="5400" dirty="0">
              <a:solidFill>
                <a:srgbClr val="1E408C"/>
              </a:solidFill>
              <a:latin typeface="Arial" panose="020B0604020202020204" pitchFamily="34" charset="0"/>
              <a:cs typeface="Arial" panose="020B0604020202020204" pitchFamily="34" charset="0"/>
            </a:endParaRPr>
          </a:p>
          <a:p>
            <a:endParaRPr lang="en-GB" sz="5400" dirty="0">
              <a:solidFill>
                <a:srgbClr val="1E408C"/>
              </a:solidFill>
              <a:latin typeface="Arial" panose="020B0604020202020204" pitchFamily="34" charset="0"/>
              <a:cs typeface="Arial" panose="020B0604020202020204" pitchFamily="34" charset="0"/>
            </a:endParaRPr>
          </a:p>
          <a:p>
            <a:endParaRPr lang="en-GB" sz="5400" dirty="0">
              <a:solidFill>
                <a:srgbClr val="1E408C"/>
              </a:solidFill>
              <a:latin typeface="Arial" panose="020B0604020202020204" pitchFamily="34" charset="0"/>
              <a:cs typeface="Arial" panose="020B0604020202020204" pitchFamily="34" charset="0"/>
            </a:endParaRPr>
          </a:p>
          <a:p>
            <a:pPr algn="ctr"/>
            <a:endParaRPr lang="en-GB" sz="5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80C6BF8-A290-1952-F1EC-A74D3DE0BAB8}"/>
              </a:ext>
            </a:extLst>
          </p:cNvPr>
          <p:cNvSpPr txBox="1"/>
          <p:nvPr/>
        </p:nvSpPr>
        <p:spPr>
          <a:xfrm>
            <a:off x="11926459" y="6096001"/>
            <a:ext cx="18011430" cy="7315200"/>
          </a:xfrm>
          <a:prstGeom prst="rect">
            <a:avLst/>
          </a:prstGeom>
          <a:solidFill>
            <a:schemeClr val="bg1"/>
          </a:solidFill>
          <a:ln>
            <a:solidFill>
              <a:schemeClr val="bg1"/>
            </a:solidFill>
          </a:ln>
        </p:spPr>
        <p:txBody>
          <a:bodyPr wrap="square" rtlCol="0">
            <a:noAutofit/>
          </a:bodyPr>
          <a:lstStyle/>
          <a:p>
            <a:pPr algn="ctr"/>
            <a:r>
              <a:rPr lang="en-GB" sz="5400" u="sng" dirty="0">
                <a:latin typeface="Arial" panose="020B0604020202020204" pitchFamily="34" charset="0"/>
                <a:cs typeface="Arial" panose="020B0604020202020204" pitchFamily="34" charset="0"/>
              </a:rPr>
              <a:t>Why?</a:t>
            </a:r>
          </a:p>
          <a:p>
            <a:pPr algn="ctr"/>
            <a:endParaRPr lang="en-GB" sz="4400" dirty="0">
              <a:latin typeface="Arial" panose="020B0604020202020204" pitchFamily="34" charset="0"/>
              <a:cs typeface="Arial" panose="020B0604020202020204" pitchFamily="34" charset="0"/>
            </a:endParaRPr>
          </a:p>
          <a:p>
            <a:r>
              <a:rPr lang="en-GB" sz="4400" dirty="0">
                <a:solidFill>
                  <a:srgbClr val="1E408C"/>
                </a:solidFill>
                <a:latin typeface="Arial" panose="020B0604020202020204" pitchFamily="34" charset="0"/>
                <a:cs typeface="Arial" panose="020B0604020202020204" pitchFamily="34" charset="0"/>
              </a:rPr>
              <a:t>A brief introduction and background to your work here!</a:t>
            </a:r>
          </a:p>
          <a:p>
            <a:endParaRPr lang="en-GB" sz="4400" dirty="0">
              <a:solidFill>
                <a:srgbClr val="1E408C"/>
              </a:solidFill>
              <a:latin typeface="Arial" panose="020B0604020202020204" pitchFamily="34" charset="0"/>
              <a:cs typeface="Arial" panose="020B0604020202020204" pitchFamily="34" charset="0"/>
            </a:endParaRPr>
          </a:p>
          <a:p>
            <a:r>
              <a:rPr lang="en-GB" sz="4400" dirty="0">
                <a:solidFill>
                  <a:srgbClr val="1E408C"/>
                </a:solidFill>
                <a:latin typeface="Arial" panose="020B0604020202020204" pitchFamily="34" charset="0"/>
                <a:cs typeface="Arial" panose="020B0604020202020204" pitchFamily="34" charset="0"/>
              </a:rPr>
              <a:t>This is where you can talk about the key </a:t>
            </a:r>
            <a:r>
              <a:rPr lang="en-GB" sz="4400" b="1" u="sng" dirty="0">
                <a:latin typeface="Arial" panose="020B0604020202020204" pitchFamily="34" charset="0"/>
                <a:cs typeface="Arial" panose="020B0604020202020204" pitchFamily="34" charset="0"/>
              </a:rPr>
              <a:t>Context</a:t>
            </a:r>
            <a:r>
              <a:rPr lang="en-GB" sz="4400" dirty="0">
                <a:solidFill>
                  <a:srgbClr val="1E408C"/>
                </a:solidFill>
                <a:latin typeface="Arial" panose="020B0604020202020204" pitchFamily="34" charset="0"/>
                <a:cs typeface="Arial" panose="020B0604020202020204" pitchFamily="34" charset="0"/>
              </a:rPr>
              <a:t> and </a:t>
            </a:r>
            <a:r>
              <a:rPr lang="en-GB" sz="4400" b="1" u="sng" dirty="0">
                <a:latin typeface="Arial" panose="020B0604020202020204" pitchFamily="34" charset="0"/>
                <a:cs typeface="Arial" panose="020B0604020202020204" pitchFamily="34" charset="0"/>
              </a:rPr>
              <a:t>Questions</a:t>
            </a:r>
            <a:r>
              <a:rPr lang="en-GB" sz="4400" dirty="0">
                <a:solidFill>
                  <a:srgbClr val="1E408C"/>
                </a:solidFill>
                <a:latin typeface="Arial" panose="020B0604020202020204" pitchFamily="34" charset="0"/>
                <a:cs typeface="Arial" panose="020B0604020202020204" pitchFamily="34" charset="0"/>
              </a:rPr>
              <a:t> of your research</a:t>
            </a:r>
          </a:p>
          <a:p>
            <a:endParaRPr lang="en-GB" sz="4400" dirty="0">
              <a:solidFill>
                <a:srgbClr val="1E408C"/>
              </a:solidFill>
              <a:latin typeface="Arial" panose="020B0604020202020204" pitchFamily="34" charset="0"/>
              <a:cs typeface="Arial" panose="020B0604020202020204" pitchFamily="34" charset="0"/>
            </a:endParaRPr>
          </a:p>
          <a:p>
            <a:endParaRPr lang="en-GB" sz="4400" dirty="0">
              <a:solidFill>
                <a:srgbClr val="1E408C"/>
              </a:solidFill>
              <a:latin typeface="Arial" panose="020B0604020202020204" pitchFamily="34" charset="0"/>
              <a:cs typeface="Arial" panose="020B0604020202020204" pitchFamily="34" charset="0"/>
            </a:endParaRPr>
          </a:p>
          <a:p>
            <a:r>
              <a:rPr lang="en-GB" sz="4400" dirty="0">
                <a:solidFill>
                  <a:srgbClr val="1E408C"/>
                </a:solidFill>
                <a:latin typeface="Arial" panose="020B0604020202020204" pitchFamily="34" charset="0"/>
                <a:cs typeface="Arial" panose="020B0604020202020204" pitchFamily="34" charset="0"/>
              </a:rPr>
              <a:t>The quick brown fox jumps over the lazy dog. The quick brown fox jumps over the lazy dog. The quick brown fox jumps over the lazy dog. The quick brown fox jumps over the lazy dog. The quick brown fox jumps over the lazy dog. </a:t>
            </a:r>
          </a:p>
          <a:p>
            <a:pPr algn="ctr"/>
            <a:endParaRPr lang="en-GB" sz="4400" dirty="0">
              <a:solidFill>
                <a:srgbClr val="91BDC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4D9E52C-C566-901E-5E86-923F930CD20D}"/>
              </a:ext>
            </a:extLst>
          </p:cNvPr>
          <p:cNvSpPr txBox="1"/>
          <p:nvPr/>
        </p:nvSpPr>
        <p:spPr>
          <a:xfrm>
            <a:off x="11926458" y="14886626"/>
            <a:ext cx="17955439" cy="9231330"/>
          </a:xfrm>
          <a:prstGeom prst="rect">
            <a:avLst/>
          </a:prstGeom>
          <a:solidFill>
            <a:schemeClr val="bg1"/>
          </a:solidFill>
          <a:ln>
            <a:solidFill>
              <a:schemeClr val="bg1"/>
            </a:solidFill>
          </a:ln>
        </p:spPr>
        <p:txBody>
          <a:bodyPr wrap="square" rtlCol="0">
            <a:noAutofit/>
          </a:bodyPr>
          <a:lstStyle/>
          <a:p>
            <a:pPr algn="ctr"/>
            <a:r>
              <a:rPr lang="en-GB" sz="5400" u="sng" dirty="0">
                <a:latin typeface="Arial" panose="020B0604020202020204" pitchFamily="34" charset="0"/>
                <a:cs typeface="Arial" panose="020B0604020202020204" pitchFamily="34" charset="0"/>
              </a:rPr>
              <a:t>How?</a:t>
            </a:r>
            <a:endParaRPr lang="en-GB" sz="5400" u="sng" dirty="0">
              <a:solidFill>
                <a:srgbClr val="1E408C"/>
              </a:solidFill>
              <a:latin typeface="Arial" panose="020B0604020202020204" pitchFamily="34" charset="0"/>
              <a:cs typeface="Arial" panose="020B0604020202020204" pitchFamily="34" charset="0"/>
            </a:endParaRPr>
          </a:p>
          <a:p>
            <a:pPr marL="685800" indent="-685800">
              <a:buSzPct val="125000"/>
              <a:buFont typeface="Arial" panose="020B0604020202020204" pitchFamily="34" charset="0"/>
              <a:buChar char="•"/>
            </a:pPr>
            <a:endParaRPr lang="en-GB" sz="4400" dirty="0">
              <a:solidFill>
                <a:srgbClr val="1E408C"/>
              </a:solidFill>
              <a:latin typeface="Arial" panose="020B0604020202020204" pitchFamily="34" charset="0"/>
              <a:cs typeface="Arial" panose="020B0604020202020204" pitchFamily="34" charset="0"/>
            </a:endParaRPr>
          </a:p>
          <a:p>
            <a:pPr marL="685800" indent="-685800">
              <a:buSzPct val="125000"/>
              <a:buFont typeface="Arial" panose="020B0604020202020204" pitchFamily="34" charset="0"/>
              <a:buChar char="•"/>
            </a:pPr>
            <a:r>
              <a:rPr lang="en-GB" sz="4400" dirty="0">
                <a:solidFill>
                  <a:srgbClr val="36B38C"/>
                </a:solidFill>
                <a:latin typeface="Arial" panose="020B0604020202020204" pitchFamily="34" charset="0"/>
                <a:cs typeface="Arial" panose="020B0604020202020204" pitchFamily="34" charset="0"/>
              </a:rPr>
              <a:t>Here you can put some info about your methods, your samples, your process.</a:t>
            </a:r>
          </a:p>
          <a:p>
            <a:pPr marL="685800" indent="-685800">
              <a:buSzPct val="125000"/>
              <a:buFont typeface="Arial" panose="020B0604020202020204" pitchFamily="34" charset="0"/>
              <a:buChar char="•"/>
            </a:pPr>
            <a:endParaRPr lang="en-GB" sz="4400" dirty="0">
              <a:solidFill>
                <a:srgbClr val="36B38C"/>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400" dirty="0">
                <a:solidFill>
                  <a:srgbClr val="36B38C"/>
                </a:solidFill>
                <a:latin typeface="Arial" panose="020B0604020202020204" pitchFamily="34" charset="0"/>
                <a:cs typeface="Arial" panose="020B0604020202020204" pitchFamily="34" charset="0"/>
              </a:rPr>
              <a:t>And where you will include the points from the seminar on </a:t>
            </a:r>
            <a:r>
              <a:rPr lang="en-GB" sz="4400" b="1" u="sng" dirty="0">
                <a:latin typeface="Arial" panose="020B0604020202020204" pitchFamily="34" charset="0"/>
                <a:cs typeface="Arial" panose="020B0604020202020204" pitchFamily="34" charset="0"/>
              </a:rPr>
              <a:t>Operationalisations</a:t>
            </a:r>
            <a:r>
              <a:rPr lang="en-GB" sz="4400" dirty="0">
                <a:solidFill>
                  <a:srgbClr val="36B38C"/>
                </a:solidFill>
                <a:latin typeface="Arial" panose="020B0604020202020204" pitchFamily="34" charset="0"/>
                <a:cs typeface="Arial" panose="020B0604020202020204" pitchFamily="34" charset="0"/>
              </a:rPr>
              <a:t> and </a:t>
            </a:r>
            <a:r>
              <a:rPr lang="en-GB" sz="4400" b="1" u="sng" dirty="0">
                <a:latin typeface="Arial" panose="020B0604020202020204" pitchFamily="34" charset="0"/>
                <a:cs typeface="Arial" panose="020B0604020202020204" pitchFamily="34" charset="0"/>
              </a:rPr>
              <a:t>Causality</a:t>
            </a:r>
            <a:endParaRPr lang="en-GB" sz="4400" dirty="0">
              <a:latin typeface="Arial" panose="020B0604020202020204" pitchFamily="34" charset="0"/>
              <a:cs typeface="Arial" panose="020B0604020202020204" pitchFamily="34" charset="0"/>
            </a:endParaRPr>
          </a:p>
          <a:p>
            <a:endParaRPr lang="en-GB" sz="4400" dirty="0">
              <a:solidFill>
                <a:srgbClr val="36B38C"/>
              </a:solidFill>
              <a:latin typeface="Arial" panose="020B0604020202020204" pitchFamily="34" charset="0"/>
              <a:cs typeface="Arial" panose="020B0604020202020204" pitchFamily="34" charset="0"/>
            </a:endParaRPr>
          </a:p>
          <a:p>
            <a:r>
              <a:rPr lang="en-GB" sz="4400" dirty="0">
                <a:solidFill>
                  <a:srgbClr val="36B38C"/>
                </a:solidFill>
                <a:latin typeface="Arial" panose="020B0604020202020204" pitchFamily="34" charset="0"/>
                <a:cs typeface="Arial" panose="020B0604020202020204" pitchFamily="34" charset="0"/>
              </a:rPr>
              <a:t>The quick brown fox jumps over the lazy dog. The quick brown fox jumps over the lazy dog. The quick brown fox jumps over the lazy dog. The quick brown fox jumps over the lazy dog. The quick brown fox jumps over the lazy dog</a:t>
            </a:r>
            <a:r>
              <a:rPr lang="en-GB" sz="4400" dirty="0">
                <a:solidFill>
                  <a:srgbClr val="1E408C"/>
                </a:solidFill>
                <a:latin typeface="Arial" panose="020B0604020202020204" pitchFamily="34" charset="0"/>
                <a:cs typeface="Arial" panose="020B0604020202020204" pitchFamily="34" charset="0"/>
              </a:rPr>
              <a:t>. </a:t>
            </a:r>
          </a:p>
          <a:p>
            <a:pPr algn="ctr"/>
            <a:endParaRPr lang="en-GB" sz="4400" dirty="0">
              <a:solidFill>
                <a:srgbClr val="91BDC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C4B07C7-E16E-66AC-E570-AE7703F69C4B}"/>
              </a:ext>
            </a:extLst>
          </p:cNvPr>
          <p:cNvSpPr txBox="1"/>
          <p:nvPr/>
        </p:nvSpPr>
        <p:spPr>
          <a:xfrm>
            <a:off x="11870468" y="24067576"/>
            <a:ext cx="18011430" cy="9400333"/>
          </a:xfrm>
          <a:prstGeom prst="rect">
            <a:avLst/>
          </a:prstGeom>
          <a:solidFill>
            <a:schemeClr val="bg1"/>
          </a:solidFill>
          <a:ln>
            <a:solidFill>
              <a:schemeClr val="bg1"/>
            </a:solidFill>
          </a:ln>
        </p:spPr>
        <p:txBody>
          <a:bodyPr wrap="square" rtlCol="0">
            <a:noAutofit/>
          </a:bodyPr>
          <a:lstStyle/>
          <a:p>
            <a:pPr algn="ctr"/>
            <a:r>
              <a:rPr lang="en-GB" sz="5400" u="sng" dirty="0">
                <a:solidFill>
                  <a:srgbClr val="91BDCD"/>
                </a:solidFill>
                <a:latin typeface="Arial" panose="020B0604020202020204" pitchFamily="34" charset="0"/>
                <a:cs typeface="Arial" panose="020B0604020202020204" pitchFamily="34" charset="0"/>
              </a:rPr>
              <a:t>What?</a:t>
            </a:r>
          </a:p>
          <a:p>
            <a:pPr algn="ctr"/>
            <a:endParaRPr lang="en-GB" sz="4400" dirty="0">
              <a:solidFill>
                <a:srgbClr val="91BDCD"/>
              </a:solidFill>
              <a:latin typeface="Arial" panose="020B0604020202020204" pitchFamily="34" charset="0"/>
              <a:cs typeface="Arial" panose="020B0604020202020204" pitchFamily="34" charset="0"/>
            </a:endParaRPr>
          </a:p>
          <a:p>
            <a:pPr marL="685800" indent="-685800">
              <a:buSzPct val="125000"/>
              <a:buFont typeface="Arial" panose="020B0604020202020204" pitchFamily="34" charset="0"/>
              <a:buChar char="•"/>
            </a:pPr>
            <a:r>
              <a:rPr lang="en-GB" sz="4400" dirty="0">
                <a:solidFill>
                  <a:srgbClr val="91BDCD"/>
                </a:solidFill>
                <a:latin typeface="Arial" panose="020B0604020202020204" pitchFamily="34" charset="0"/>
                <a:cs typeface="Arial" panose="020B0604020202020204" pitchFamily="34" charset="0"/>
              </a:rPr>
              <a:t>If you already have some data you can share your key findings here!</a:t>
            </a:r>
          </a:p>
          <a:p>
            <a:pPr marL="685800" indent="-685800">
              <a:buSzPct val="125000"/>
              <a:buFont typeface="Arial" panose="020B0604020202020204" pitchFamily="34" charset="0"/>
              <a:buChar char="•"/>
            </a:pPr>
            <a:endParaRPr lang="en-GB" sz="4400" dirty="0">
              <a:solidFill>
                <a:srgbClr val="91BDCD"/>
              </a:solidFill>
              <a:latin typeface="Arial" panose="020B0604020202020204" pitchFamily="34" charset="0"/>
              <a:cs typeface="Arial" panose="020B0604020202020204" pitchFamily="34" charset="0"/>
            </a:endParaRPr>
          </a:p>
          <a:p>
            <a:pPr marL="685800" indent="-685800">
              <a:buSzPct val="125000"/>
              <a:buFont typeface="Arial" panose="020B0604020202020204" pitchFamily="34" charset="0"/>
              <a:buChar char="•"/>
            </a:pPr>
            <a:r>
              <a:rPr lang="en-GB" sz="4400" dirty="0">
                <a:solidFill>
                  <a:srgbClr val="91BDCD"/>
                </a:solidFill>
                <a:latin typeface="Arial" panose="020B0604020202020204" pitchFamily="34" charset="0"/>
                <a:cs typeface="Arial" panose="020B0604020202020204" pitchFamily="34" charset="0"/>
              </a:rPr>
              <a:t>If not you could also talk about your predictions and hypotheses.</a:t>
            </a:r>
          </a:p>
          <a:p>
            <a:pPr marL="685800" indent="-685800">
              <a:buSzPct val="125000"/>
              <a:buFont typeface="Arial" panose="020B0604020202020204" pitchFamily="34" charset="0"/>
              <a:buChar char="•"/>
            </a:pPr>
            <a:endParaRPr lang="en-GB" sz="4400" dirty="0">
              <a:solidFill>
                <a:srgbClr val="91BDCD"/>
              </a:solidFill>
              <a:latin typeface="Arial" panose="020B0604020202020204" pitchFamily="34" charset="0"/>
              <a:cs typeface="Arial" panose="020B0604020202020204" pitchFamily="34" charset="0"/>
            </a:endParaRPr>
          </a:p>
          <a:p>
            <a:pPr marL="685800" indent="-685800">
              <a:buSzPct val="125000"/>
              <a:buFont typeface="Arial" panose="020B0604020202020204" pitchFamily="34" charset="0"/>
              <a:buChar char="•"/>
            </a:pPr>
            <a:r>
              <a:rPr lang="en-GB" sz="4400" dirty="0">
                <a:solidFill>
                  <a:srgbClr val="8FBACA"/>
                </a:solidFill>
                <a:latin typeface="Arial" panose="020B0604020202020204" pitchFamily="34" charset="0"/>
                <a:cs typeface="Arial" panose="020B0604020202020204" pitchFamily="34" charset="0"/>
              </a:rPr>
              <a:t>This might be where you talk about the </a:t>
            </a:r>
            <a:r>
              <a:rPr lang="en-GB" sz="4400" b="1" u="sng" dirty="0">
                <a:latin typeface="Arial" panose="020B0604020202020204" pitchFamily="34" charset="0"/>
                <a:cs typeface="Arial" panose="020B0604020202020204" pitchFamily="34" charset="0"/>
              </a:rPr>
              <a:t>Future Possibilities</a:t>
            </a:r>
            <a:r>
              <a:rPr lang="en-GB" sz="4400" dirty="0">
                <a:latin typeface="Arial" panose="020B0604020202020204" pitchFamily="34" charset="0"/>
                <a:cs typeface="Arial" panose="020B0604020202020204" pitchFamily="34" charset="0"/>
              </a:rPr>
              <a:t> </a:t>
            </a:r>
            <a:r>
              <a:rPr lang="en-GB" sz="4400" dirty="0">
                <a:solidFill>
                  <a:srgbClr val="8FBACA"/>
                </a:solidFill>
                <a:latin typeface="Arial" panose="020B0604020202020204" pitchFamily="34" charset="0"/>
                <a:cs typeface="Arial" panose="020B0604020202020204" pitchFamily="34" charset="0"/>
              </a:rPr>
              <a:t>and </a:t>
            </a:r>
            <a:r>
              <a:rPr lang="en-GB" sz="4400" b="1" u="sng" dirty="0">
                <a:latin typeface="Arial" panose="020B0604020202020204" pitchFamily="34" charset="0"/>
                <a:cs typeface="Arial" panose="020B0604020202020204" pitchFamily="34" charset="0"/>
              </a:rPr>
              <a:t>Public Interest!</a:t>
            </a:r>
            <a:endParaRPr lang="en-GB" sz="4400" dirty="0">
              <a:latin typeface="Arial" panose="020B0604020202020204" pitchFamily="34" charset="0"/>
              <a:cs typeface="Arial" panose="020B0604020202020204" pitchFamily="34" charset="0"/>
            </a:endParaRPr>
          </a:p>
          <a:p>
            <a:pPr marL="685800" indent="-685800">
              <a:buSzPct val="125000"/>
              <a:buFont typeface="Arial" panose="020B0604020202020204" pitchFamily="34" charset="0"/>
              <a:buChar char="•"/>
            </a:pPr>
            <a:endParaRPr lang="en-GB" sz="4400" dirty="0">
              <a:solidFill>
                <a:srgbClr val="91BDCD"/>
              </a:solidFill>
              <a:latin typeface="Arial" panose="020B0604020202020204" pitchFamily="34" charset="0"/>
              <a:cs typeface="Arial" panose="020B0604020202020204" pitchFamily="34" charset="0"/>
            </a:endParaRPr>
          </a:p>
          <a:p>
            <a:pPr>
              <a:buSzPct val="125000"/>
            </a:pPr>
            <a:r>
              <a:rPr lang="en-GB" sz="4400" dirty="0">
                <a:solidFill>
                  <a:srgbClr val="91BDCD"/>
                </a:solidFill>
                <a:latin typeface="Arial" panose="020B0604020202020204" pitchFamily="34" charset="0"/>
                <a:cs typeface="Arial" panose="020B0604020202020204" pitchFamily="34" charset="0"/>
              </a:rPr>
              <a:t>The quick brown fox jumps over the lazy dog. The quick brown fox jumps over the lazy dog.  The quick brown fox jumps over the lazy dog. The quick brown fox jumps over the lazy dog. </a:t>
            </a:r>
          </a:p>
          <a:p>
            <a:pPr marL="571500" indent="-571500">
              <a:buSzPct val="125000"/>
              <a:buFont typeface="Arial" panose="020B0604020202020204" pitchFamily="34" charset="0"/>
              <a:buChar char="•"/>
            </a:pPr>
            <a:endParaRPr lang="en-GB" sz="5400" dirty="0">
              <a:solidFill>
                <a:srgbClr val="91BDCD"/>
              </a:solidFill>
              <a:latin typeface="Arial" panose="020B0604020202020204" pitchFamily="34" charset="0"/>
              <a:cs typeface="Arial" panose="020B0604020202020204" pitchFamily="34" charset="0"/>
            </a:endParaRPr>
          </a:p>
          <a:p>
            <a:pPr algn="ctr"/>
            <a:endParaRPr lang="en-GB" sz="5400" dirty="0">
              <a:solidFill>
                <a:srgbClr val="91BDCD"/>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8D473E3-DF64-0525-7314-0D8536A0DDF7}"/>
              </a:ext>
            </a:extLst>
          </p:cNvPr>
          <p:cNvSpPr/>
          <p:nvPr/>
        </p:nvSpPr>
        <p:spPr>
          <a:xfrm>
            <a:off x="952500" y="15306624"/>
            <a:ext cx="9753600" cy="8149036"/>
          </a:xfrm>
          <a:prstGeom prst="rect">
            <a:avLst/>
          </a:prstGeom>
          <a:noFill/>
          <a:ln>
            <a:solidFill>
              <a:schemeClr val="bg1">
                <a:lumMod val="75000"/>
              </a:schemeClr>
            </a:solidFill>
          </a:ln>
        </p:spPr>
        <p:txBody>
          <a:bodyPr wrap="none" lIns="91440" tIns="45720" rIns="91440" bIns="45720">
            <a:no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dirty="0">
              <a:ln w="0"/>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FUN IMAGE HERE</a:t>
            </a:r>
          </a:p>
        </p:txBody>
      </p:sp>
    </p:spTree>
    <p:extLst>
      <p:ext uri="{BB962C8B-B14F-4D97-AF65-F5344CB8AC3E}">
        <p14:creationId xmlns:p14="http://schemas.microsoft.com/office/powerpoint/2010/main" val="1629963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41</TotalTime>
  <Words>432</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Russell</dc:creator>
  <cp:lastModifiedBy>C Russell</cp:lastModifiedBy>
  <cp:revision>2</cp:revision>
  <dcterms:created xsi:type="dcterms:W3CDTF">2023-03-23T12:47:48Z</dcterms:created>
  <dcterms:modified xsi:type="dcterms:W3CDTF">2023-03-24T16:01:58Z</dcterms:modified>
</cp:coreProperties>
</file>